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5"/>
  </p:sldMasterIdLst>
  <p:notesMasterIdLst>
    <p:notesMasterId r:id="rId63"/>
  </p:notesMasterIdLst>
  <p:handoutMasterIdLst>
    <p:handoutMasterId r:id="rId64"/>
  </p:handoutMasterIdLst>
  <p:sldIdLst>
    <p:sldId id="259" r:id="rId6"/>
    <p:sldId id="261" r:id="rId7"/>
    <p:sldId id="262" r:id="rId8"/>
    <p:sldId id="312" r:id="rId9"/>
    <p:sldId id="313" r:id="rId10"/>
    <p:sldId id="314" r:id="rId11"/>
    <p:sldId id="315" r:id="rId12"/>
    <p:sldId id="316" r:id="rId13"/>
    <p:sldId id="317" r:id="rId14"/>
    <p:sldId id="304" r:id="rId15"/>
    <p:sldId id="318" r:id="rId16"/>
    <p:sldId id="305" r:id="rId17"/>
    <p:sldId id="306" r:id="rId18"/>
    <p:sldId id="307" r:id="rId19"/>
    <p:sldId id="308" r:id="rId20"/>
    <p:sldId id="309" r:id="rId21"/>
    <p:sldId id="294" r:id="rId22"/>
    <p:sldId id="311" r:id="rId23"/>
    <p:sldId id="319" r:id="rId24"/>
    <p:sldId id="321" r:id="rId25"/>
    <p:sldId id="322" r:id="rId26"/>
    <p:sldId id="323" r:id="rId27"/>
    <p:sldId id="324" r:id="rId28"/>
    <p:sldId id="325" r:id="rId29"/>
    <p:sldId id="326" r:id="rId30"/>
    <p:sldId id="327" r:id="rId31"/>
    <p:sldId id="328" r:id="rId32"/>
    <p:sldId id="335" r:id="rId33"/>
    <p:sldId id="336" r:id="rId34"/>
    <p:sldId id="337" r:id="rId35"/>
    <p:sldId id="338" r:id="rId36"/>
    <p:sldId id="339" r:id="rId37"/>
    <p:sldId id="340" r:id="rId38"/>
    <p:sldId id="332" r:id="rId39"/>
    <p:sldId id="333" r:id="rId40"/>
    <p:sldId id="329" r:id="rId41"/>
    <p:sldId id="330" r:id="rId42"/>
    <p:sldId id="331" r:id="rId43"/>
    <p:sldId id="334" r:id="rId44"/>
    <p:sldId id="342" r:id="rId45"/>
    <p:sldId id="343" r:id="rId46"/>
    <p:sldId id="344" r:id="rId47"/>
    <p:sldId id="345" r:id="rId48"/>
    <p:sldId id="346" r:id="rId49"/>
    <p:sldId id="347" r:id="rId50"/>
    <p:sldId id="348" r:id="rId51"/>
    <p:sldId id="349" r:id="rId52"/>
    <p:sldId id="350" r:id="rId53"/>
    <p:sldId id="353" r:id="rId54"/>
    <p:sldId id="351" r:id="rId55"/>
    <p:sldId id="355" r:id="rId56"/>
    <p:sldId id="354" r:id="rId57"/>
    <p:sldId id="352" r:id="rId58"/>
    <p:sldId id="293" r:id="rId59"/>
    <p:sldId id="298" r:id="rId60"/>
    <p:sldId id="297" r:id="rId61"/>
    <p:sldId id="295" r:id="rId62"/>
  </p:sldIdLst>
  <p:sldSz cx="9601200" cy="7315200"/>
  <p:notesSz cx="7010400" cy="9296400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AFC6"/>
    <a:srgbClr val="C4D270"/>
    <a:srgbClr val="A3A151"/>
    <a:srgbClr val="666633"/>
    <a:srgbClr val="DDDDDD"/>
    <a:srgbClr val="003399"/>
    <a:srgbClr val="CCEC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58" autoAdjust="0"/>
    <p:restoredTop sz="94660"/>
  </p:normalViewPr>
  <p:slideViewPr>
    <p:cSldViewPr snapToGrid="0">
      <p:cViewPr varScale="1">
        <p:scale>
          <a:sx n="67" d="100"/>
          <a:sy n="67" d="100"/>
        </p:scale>
        <p:origin x="-96" y="-990"/>
      </p:cViewPr>
      <p:guideLst>
        <p:guide orient="horz" pos="2304"/>
        <p:guide pos="291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l" defTabSz="9318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l" defTabSz="9318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pPr>
              <a:defRPr/>
            </a:pPr>
            <a:fld id="{F9664CAC-B6A8-4CF1-BC8F-EDE66113BF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71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19A8AA2-1969-4296-A068-C5F6397455A5}" type="datetimeFigureOut">
              <a:rPr lang="en-US"/>
              <a:pPr>
                <a:defRPr/>
              </a:pPr>
              <a:t>4/15/2012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17613" y="696913"/>
            <a:ext cx="457517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435EF03A-B859-44C7-8AC3-14880B2FE4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1923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5EF03A-B859-44C7-8AC3-14880B2FE4AF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9212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10</a:t>
            </a:fld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11</a:t>
            </a:fld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12</a:t>
            </a:fld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13</a:t>
            </a:fld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14</a:t>
            </a:fld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15</a:t>
            </a:fld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16</a:t>
            </a:fld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17</a:t>
            </a:fld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18</a:t>
            </a:fld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19</a:t>
            </a:fld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</a:t>
            </a:fld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20</a:t>
            </a:fld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21</a:t>
            </a:fld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22</a:t>
            </a:fld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23</a:t>
            </a:fld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24</a:t>
            </a:fld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25</a:t>
            </a:fld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26</a:t>
            </a:fld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27</a:t>
            </a:fld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28</a:t>
            </a:fld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29</a:t>
            </a:fld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</a:t>
            </a:fld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30</a:t>
            </a:fld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31</a:t>
            </a:fld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32</a:t>
            </a:fld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33</a:t>
            </a:fld>
            <a:endParaRPr 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34</a:t>
            </a:fld>
            <a:endParaRPr 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35</a:t>
            </a:fld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36</a:t>
            </a:fld>
            <a:endParaRPr 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37</a:t>
            </a:fld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38</a:t>
            </a:fld>
            <a:endParaRPr 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39</a:t>
            </a:fld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</a:t>
            </a:fld>
            <a:endParaRPr 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40</a:t>
            </a:fld>
            <a:endParaRPr 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41</a:t>
            </a:fld>
            <a:endParaRPr 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42</a:t>
            </a:fld>
            <a:endParaRPr 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43</a:t>
            </a:fld>
            <a:endParaRPr 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44</a:t>
            </a:fld>
            <a:endParaRPr 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45</a:t>
            </a:fld>
            <a:endParaRPr 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46</a:t>
            </a:fld>
            <a:endParaRPr 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47</a:t>
            </a:fld>
            <a:endParaRPr lang="en-US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48</a:t>
            </a:fld>
            <a:endParaRPr lang="en-US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49</a:t>
            </a:fld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</a:t>
            </a:fld>
            <a:endParaRPr lang="en-US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50</a:t>
            </a:fld>
            <a:endParaRPr lang="en-US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51</a:t>
            </a:fld>
            <a:endParaRPr lang="en-US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52</a:t>
            </a:fld>
            <a:endParaRPr lang="en-US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53</a:t>
            </a:fld>
            <a:endParaRPr lang="en-US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54</a:t>
            </a:fld>
            <a:endParaRPr lang="en-US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55</a:t>
            </a:fld>
            <a:endParaRPr lang="en-US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56</a:t>
            </a:fld>
            <a:endParaRPr lang="en-US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57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6</a:t>
            </a:fld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7</a:t>
            </a:fld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8</a:t>
            </a:fld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9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725" y="2271713"/>
            <a:ext cx="8159750" cy="1568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9863" y="4144963"/>
            <a:ext cx="6721475" cy="18700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53263" y="595313"/>
            <a:ext cx="2189162" cy="57419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1013" y="595313"/>
            <a:ext cx="6419850" cy="57419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825" y="4700588"/>
            <a:ext cx="8161338" cy="14525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825" y="3100388"/>
            <a:ext cx="8161338" cy="16002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1013" y="1433513"/>
            <a:ext cx="4303712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37125" y="1433513"/>
            <a:ext cx="4305300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293688"/>
            <a:ext cx="8642350" cy="1219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9425" y="1636713"/>
            <a:ext cx="4243388" cy="6826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425" y="2319338"/>
            <a:ext cx="4243388" cy="42148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6800" y="1636713"/>
            <a:ext cx="4244975" cy="6826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6800" y="2319338"/>
            <a:ext cx="4244975" cy="42148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290513"/>
            <a:ext cx="3159125" cy="12398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4438" y="290513"/>
            <a:ext cx="5367337" cy="62436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425" y="1530350"/>
            <a:ext cx="3159125" cy="50038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1188" y="5121275"/>
            <a:ext cx="5761037" cy="6032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81188" y="654050"/>
            <a:ext cx="5761037" cy="43894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1188" y="5724525"/>
            <a:ext cx="5761037" cy="85883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" descr="PPTbackground.jpg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6012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81013" y="595313"/>
            <a:ext cx="8761412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1013" y="1433513"/>
            <a:ext cx="8761412" cy="4903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defTabSz="966788" rtl="0" eaLnBrk="1" fontAlgn="base" hangingPunct="1">
        <a:spcBef>
          <a:spcPct val="0"/>
        </a:spcBef>
        <a:spcAft>
          <a:spcPct val="0"/>
        </a:spcAft>
        <a:defRPr sz="3400">
          <a:solidFill>
            <a:srgbClr val="0066CC"/>
          </a:solidFill>
          <a:latin typeface="+mj-lt"/>
          <a:ea typeface="+mj-ea"/>
          <a:cs typeface="+mj-cs"/>
        </a:defRPr>
      </a:lvl1pPr>
      <a:lvl2pPr algn="l" defTabSz="966788" rtl="0" eaLnBrk="1" fontAlgn="base" hangingPunct="1">
        <a:spcBef>
          <a:spcPct val="0"/>
        </a:spcBef>
        <a:spcAft>
          <a:spcPct val="0"/>
        </a:spcAft>
        <a:defRPr sz="3400">
          <a:solidFill>
            <a:srgbClr val="0066CC"/>
          </a:solidFill>
          <a:latin typeface="Arial" charset="0"/>
        </a:defRPr>
      </a:lvl2pPr>
      <a:lvl3pPr algn="l" defTabSz="966788" rtl="0" eaLnBrk="1" fontAlgn="base" hangingPunct="1">
        <a:spcBef>
          <a:spcPct val="0"/>
        </a:spcBef>
        <a:spcAft>
          <a:spcPct val="0"/>
        </a:spcAft>
        <a:defRPr sz="3400">
          <a:solidFill>
            <a:srgbClr val="0066CC"/>
          </a:solidFill>
          <a:latin typeface="Arial" charset="0"/>
        </a:defRPr>
      </a:lvl3pPr>
      <a:lvl4pPr algn="l" defTabSz="966788" rtl="0" eaLnBrk="1" fontAlgn="base" hangingPunct="1">
        <a:spcBef>
          <a:spcPct val="0"/>
        </a:spcBef>
        <a:spcAft>
          <a:spcPct val="0"/>
        </a:spcAft>
        <a:defRPr sz="3400">
          <a:solidFill>
            <a:srgbClr val="0066CC"/>
          </a:solidFill>
          <a:latin typeface="Arial" charset="0"/>
        </a:defRPr>
      </a:lvl4pPr>
      <a:lvl5pPr algn="l" defTabSz="966788" rtl="0" eaLnBrk="1" fontAlgn="base" hangingPunct="1">
        <a:spcBef>
          <a:spcPct val="0"/>
        </a:spcBef>
        <a:spcAft>
          <a:spcPct val="0"/>
        </a:spcAft>
        <a:defRPr sz="3400">
          <a:solidFill>
            <a:srgbClr val="0066CC"/>
          </a:solidFill>
          <a:latin typeface="Arial" charset="0"/>
        </a:defRPr>
      </a:lvl5pPr>
      <a:lvl6pPr marL="457200" algn="l" defTabSz="966788" rtl="0" eaLnBrk="1" fontAlgn="base" hangingPunct="1">
        <a:spcBef>
          <a:spcPct val="0"/>
        </a:spcBef>
        <a:spcAft>
          <a:spcPct val="0"/>
        </a:spcAft>
        <a:defRPr sz="3400">
          <a:solidFill>
            <a:srgbClr val="0066CC"/>
          </a:solidFill>
          <a:latin typeface="Arial" charset="0"/>
        </a:defRPr>
      </a:lvl6pPr>
      <a:lvl7pPr marL="914400" algn="l" defTabSz="966788" rtl="0" eaLnBrk="1" fontAlgn="base" hangingPunct="1">
        <a:spcBef>
          <a:spcPct val="0"/>
        </a:spcBef>
        <a:spcAft>
          <a:spcPct val="0"/>
        </a:spcAft>
        <a:defRPr sz="3400">
          <a:solidFill>
            <a:srgbClr val="0066CC"/>
          </a:solidFill>
          <a:latin typeface="Arial" charset="0"/>
        </a:defRPr>
      </a:lvl7pPr>
      <a:lvl8pPr marL="1371600" algn="l" defTabSz="966788" rtl="0" eaLnBrk="1" fontAlgn="base" hangingPunct="1">
        <a:spcBef>
          <a:spcPct val="0"/>
        </a:spcBef>
        <a:spcAft>
          <a:spcPct val="0"/>
        </a:spcAft>
        <a:defRPr sz="3400">
          <a:solidFill>
            <a:srgbClr val="0066CC"/>
          </a:solidFill>
          <a:latin typeface="Arial" charset="0"/>
        </a:defRPr>
      </a:lvl8pPr>
      <a:lvl9pPr marL="1828800" algn="l" defTabSz="966788" rtl="0" eaLnBrk="1" fontAlgn="base" hangingPunct="1">
        <a:spcBef>
          <a:spcPct val="0"/>
        </a:spcBef>
        <a:spcAft>
          <a:spcPct val="0"/>
        </a:spcAft>
        <a:defRPr sz="3400">
          <a:solidFill>
            <a:srgbClr val="0066CC"/>
          </a:solidFill>
          <a:latin typeface="Arial" charset="0"/>
        </a:defRPr>
      </a:lvl9pPr>
    </p:titleStyle>
    <p:bodyStyle>
      <a:lvl1pPr marL="363538" indent="-363538" algn="l" defTabSz="966788" rtl="0" eaLnBrk="1" fontAlgn="base" hangingPunct="1">
        <a:spcBef>
          <a:spcPct val="20000"/>
        </a:spcBef>
        <a:spcAft>
          <a:spcPct val="0"/>
        </a:spcAft>
        <a:buChar char="•"/>
        <a:defRPr sz="2900">
          <a:solidFill>
            <a:schemeClr val="tx1"/>
          </a:solidFill>
          <a:latin typeface="+mn-lt"/>
          <a:ea typeface="+mn-ea"/>
          <a:cs typeface="+mn-cs"/>
        </a:defRPr>
      </a:lvl1pPr>
      <a:lvl2pPr marL="784225" indent="-301625" algn="l" defTabSz="966788" rtl="0" eaLnBrk="1" fontAlgn="base" hangingPunct="1">
        <a:spcBef>
          <a:spcPct val="20000"/>
        </a:spcBef>
        <a:spcAft>
          <a:spcPct val="0"/>
        </a:spcAft>
        <a:buChar char="–"/>
        <a:defRPr sz="2600">
          <a:solidFill>
            <a:schemeClr val="tx1"/>
          </a:solidFill>
          <a:latin typeface="+mn-lt"/>
        </a:defRPr>
      </a:lvl2pPr>
      <a:lvl3pPr marL="1208088" indent="-241300" algn="l" defTabSz="966788" rtl="0" eaLnBrk="1" fontAlgn="base" hangingPunct="1">
        <a:spcBef>
          <a:spcPct val="20000"/>
        </a:spcBef>
        <a:spcAft>
          <a:spcPct val="0"/>
        </a:spcAft>
        <a:buChar char="•"/>
        <a:defRPr sz="2100">
          <a:solidFill>
            <a:schemeClr val="tx1"/>
          </a:solidFill>
          <a:latin typeface="+mn-lt"/>
        </a:defRPr>
      </a:lvl3pPr>
      <a:lvl4pPr marL="1689100" indent="-238125" algn="l" defTabSz="966788" rtl="0" eaLnBrk="1" fontAlgn="base" hangingPunct="1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</a:defRPr>
      </a:lvl4pPr>
      <a:lvl5pPr marL="2174875" indent="-241300" algn="l" defTabSz="966788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5pPr>
      <a:lvl6pPr marL="2632075" indent="-241300" algn="l" defTabSz="966788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6pPr>
      <a:lvl7pPr marL="3089275" indent="-241300" algn="l" defTabSz="966788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7pPr>
      <a:lvl8pPr marL="3546475" indent="-241300" algn="l" defTabSz="966788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8pPr>
      <a:lvl9pPr marL="4003675" indent="-241300" algn="l" defTabSz="966788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eith@dotnetdevdude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hnIjlu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sherove.com/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dotnetdevdude.com/" TargetMode="External"/><Relationship Id="rId4" Type="http://schemas.openxmlformats.org/officeDocument/2006/relationships/hyperlink" Target="http://www.typemock.com/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tructuremap.net/" TargetMode="External"/><Relationship Id="rId3" Type="http://schemas.openxmlformats.org/officeDocument/2006/relationships/hyperlink" Target="http://www.nuget.org/" TargetMode="External"/><Relationship Id="rId7" Type="http://schemas.openxmlformats.org/officeDocument/2006/relationships/hyperlink" Target="http://hibernatingrhinos.com/open-source/rhino-mocks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ncrunch.net/" TargetMode="External"/><Relationship Id="rId5" Type="http://schemas.openxmlformats.org/officeDocument/2006/relationships/hyperlink" Target="http://should.codeplex.com/" TargetMode="External"/><Relationship Id="rId4" Type="http://schemas.openxmlformats.org/officeDocument/2006/relationships/hyperlink" Target="http://www.jetbrains.com/resharper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38175" y="1835993"/>
            <a:ext cx="8162925" cy="97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292100"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6646" tIns="48323" rIns="96646" bIns="48323" numCol="1" anchor="ctr" anchorCtr="0" compatLnSpc="1">
            <a:prstTxWarp prst="textNoShape">
              <a:avLst/>
            </a:prstTxWarp>
          </a:bodyPr>
          <a:lstStyle>
            <a:lvl1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+mj-lt"/>
                <a:ea typeface="+mj-ea"/>
                <a:cs typeface="+mj-cs"/>
              </a:defRPr>
            </a:lvl1pPr>
            <a:lvl2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2pPr>
            <a:lvl3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3pPr>
            <a:lvl4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4pPr>
            <a:lvl5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5pPr>
            <a:lvl6pPr marL="457200"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6pPr>
            <a:lvl7pPr marL="914400"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7pPr>
            <a:lvl8pPr marL="1371600"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8pPr>
            <a:lvl9pPr marL="1828800"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9pPr>
          </a:lstStyle>
          <a:p>
            <a:pPr algn="r">
              <a:defRPr/>
            </a:pPr>
            <a:r>
              <a:rPr lang="en-US" sz="6000" dirty="0" smtClean="0"/>
              <a:t>Test Driving </a:t>
            </a:r>
            <a:r>
              <a:rPr lang="en-US" sz="6000" dirty="0" smtClean="0"/>
              <a:t>.NET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4813300" y="3622675"/>
            <a:ext cx="3987800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923" tIns="42962" rIns="85923" bIns="42962"/>
          <a:lstStyle/>
          <a:p>
            <a:pPr algn="r" eaLnBrk="1" hangingPunct="1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rPr>
              <a:t>Keith Burnell</a:t>
            </a:r>
            <a:endParaRPr lang="en-US" sz="2200" b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+mn-cs"/>
            </a:endParaRPr>
          </a:p>
          <a:p>
            <a:pPr algn="r" eaLnBrk="1" hangingPunct="1">
              <a:defRPr/>
            </a:pPr>
            <a:r>
              <a:rPr lang="en-US" sz="1800" b="1" dirty="0">
                <a:solidFill>
                  <a:srgbClr val="00B0EB"/>
                </a:solidFill>
                <a:latin typeface="Arial" charset="0"/>
                <a:cs typeface="+mn-cs"/>
              </a:rPr>
              <a:t>Senior Software Engineer</a:t>
            </a:r>
          </a:p>
          <a:p>
            <a:pPr algn="r" eaLnBrk="1" hangingPunct="1">
              <a:defRPr/>
            </a:pPr>
            <a:endParaRPr lang="en-US" sz="1800" b="1" dirty="0">
              <a:solidFill>
                <a:srgbClr val="00B0EB"/>
              </a:solidFill>
              <a:latin typeface="Arial" charset="0"/>
              <a:cs typeface="+mn-cs"/>
            </a:endParaRPr>
          </a:p>
          <a:p>
            <a:pPr algn="r" eaLnBrk="1" hangingPunct="1">
              <a:defRPr/>
            </a:pP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  <a:latin typeface="Arial" charset="0"/>
                <a:cs typeface="+mn-cs"/>
              </a:rPr>
              <a:t>Email:</a:t>
            </a:r>
            <a:r>
              <a:rPr lang="en-US" b="1" dirty="0">
                <a:solidFill>
                  <a:srgbClr val="00B0EB"/>
                </a:solidFill>
                <a:latin typeface="Arial" charset="0"/>
                <a:cs typeface="+mn-cs"/>
              </a:rPr>
              <a:t> </a:t>
            </a:r>
            <a:r>
              <a:rPr lang="en-US" b="1" dirty="0">
                <a:solidFill>
                  <a:srgbClr val="00B0EB"/>
                </a:solidFill>
                <a:latin typeface="Arial" charset="0"/>
                <a:cs typeface="+mn-cs"/>
                <a:hlinkClick r:id="rId3"/>
              </a:rPr>
              <a:t>keith@dotnetdevdude.com</a:t>
            </a:r>
            <a:endParaRPr lang="en-US" b="1" dirty="0">
              <a:solidFill>
                <a:srgbClr val="00B0EB"/>
              </a:solidFill>
              <a:latin typeface="Arial" charset="0"/>
              <a:cs typeface="+mn-cs"/>
            </a:endParaRPr>
          </a:p>
          <a:p>
            <a:pPr algn="r" eaLnBrk="1" hangingPunct="1">
              <a:defRPr/>
            </a:pP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  <a:latin typeface="Arial" charset="0"/>
                <a:cs typeface="+mn-cs"/>
              </a:rPr>
              <a:t>Twitter:</a:t>
            </a:r>
            <a:r>
              <a:rPr lang="en-US" b="1" dirty="0">
                <a:solidFill>
                  <a:srgbClr val="00B0EB"/>
                </a:solidFill>
                <a:latin typeface="Arial" charset="0"/>
                <a:cs typeface="+mn-cs"/>
              </a:rPr>
              <a:t> </a:t>
            </a:r>
            <a:r>
              <a:rPr lang="en-US" b="1" dirty="0" err="1">
                <a:solidFill>
                  <a:srgbClr val="00B0EB"/>
                </a:solidFill>
                <a:latin typeface="Arial" charset="0"/>
                <a:cs typeface="+mn-cs"/>
              </a:rPr>
              <a:t>keburnell</a:t>
            </a:r>
            <a:endParaRPr lang="en-US" b="1" dirty="0">
              <a:solidFill>
                <a:srgbClr val="00B0EB"/>
              </a:solidFill>
              <a:latin typeface="Arial" charset="0"/>
              <a:cs typeface="+mn-cs"/>
            </a:endParaRPr>
          </a:p>
          <a:p>
            <a:pPr algn="r" eaLnBrk="1" hangingPunct="1">
              <a:defRPr/>
            </a:pP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  <a:latin typeface="Arial" charset="0"/>
                <a:cs typeface="+mn-cs"/>
              </a:rPr>
              <a:t>Blog:</a:t>
            </a:r>
            <a:r>
              <a:rPr lang="en-US" b="1" dirty="0">
                <a:solidFill>
                  <a:srgbClr val="00B0EB"/>
                </a:solidFill>
                <a:latin typeface="Arial" charset="0"/>
                <a:cs typeface="+mn-cs"/>
              </a:rPr>
              <a:t> </a:t>
            </a:r>
            <a:r>
              <a:rPr lang="en-US" b="1" dirty="0" smtClean="0">
                <a:solidFill>
                  <a:srgbClr val="00B0EB"/>
                </a:solidFill>
                <a:latin typeface="Arial" charset="0"/>
                <a:cs typeface="+mn-cs"/>
              </a:rPr>
              <a:t>www.DotNetDevDude.com</a:t>
            </a:r>
            <a:endParaRPr lang="en-US" b="1" dirty="0">
              <a:solidFill>
                <a:srgbClr val="00B0EB"/>
              </a:solidFill>
              <a:latin typeface="Arial" charset="0"/>
              <a:cs typeface="+mn-cs"/>
            </a:endParaRPr>
          </a:p>
          <a:p>
            <a:pPr algn="r" eaLnBrk="1" hangingPunct="1">
              <a:defRPr/>
            </a:pPr>
            <a:endParaRPr lang="en-US" b="1" dirty="0">
              <a:solidFill>
                <a:srgbClr val="FFCC00"/>
              </a:solidFill>
              <a:latin typeface="Arial" charset="0"/>
              <a:cs typeface="+mn-cs"/>
            </a:endParaRPr>
          </a:p>
          <a:p>
            <a:pPr eaLnBrk="1" hangingPunct="1">
              <a:defRPr/>
            </a:pPr>
            <a:endParaRPr lang="en-US" b="1" dirty="0">
              <a:solidFill>
                <a:srgbClr val="FFCC00"/>
              </a:solidFill>
              <a:latin typeface="Arial" charset="0"/>
              <a:cs typeface="+mn-cs"/>
            </a:endParaRPr>
          </a:p>
          <a:p>
            <a:pPr eaLnBrk="1" hangingPunct="1">
              <a:defRPr/>
            </a:pPr>
            <a:endParaRPr lang="en-US" sz="1400" dirty="0">
              <a:latin typeface="Times New Roman" pitchFamily="28" charset="0"/>
              <a:cs typeface="+mn-cs"/>
            </a:endParaRPr>
          </a:p>
        </p:txBody>
      </p:sp>
      <p:pic>
        <p:nvPicPr>
          <p:cNvPr id="4" name="Picture 2" descr="http://t2.gstatic.com/images?q=tbn:ANd9GcSpaWRjj-wFNzXAis6AWfFrw34sUXv8gOzqj2D2VVmC3H4cBsIH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4986" y="4867803"/>
            <a:ext cx="1253597" cy="12535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025638" y="2329438"/>
            <a:ext cx="7369175" cy="941388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Types of testing that </a:t>
            </a:r>
            <a:r>
              <a:rPr lang="en-US" b="1" dirty="0" smtClean="0"/>
              <a:t>are</a:t>
            </a:r>
            <a:r>
              <a:rPr lang="en-US" dirty="0" smtClean="0"/>
              <a:t> not keys to test-driven development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2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Integration Testing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8043862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400" kern="0" dirty="0" smtClean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194" name="Picture 2" descr="http://www.unmanned.vt.edu/news/images/robocupDARwInVsTUD800x6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426" y="1819275"/>
            <a:ext cx="4165599" cy="312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86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Regression Testing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8043862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400" kern="0" dirty="0" smtClean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717" y="2419350"/>
            <a:ext cx="478301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216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User Acceptance Testing (UAT)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8043862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400" kern="0" dirty="0" smtClean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098" name="Picture 2" descr="http://2.bp.blogspot.com/-eAyY_k2VXG0/T2EHlJ1-IZI/AAAAAAAAAEg/bF3pyPQK87Y/s1600/DilbertUA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044" y="2439534"/>
            <a:ext cx="60960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57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Performance Testing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8043862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400" kern="0" dirty="0" smtClean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122" name="Picture 2" descr="http://www.thefixstudio.com/images/FASTRA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294" y="2221365"/>
            <a:ext cx="4381500" cy="28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39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Load Testing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8043862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400" kern="0" dirty="0" smtClean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146" name="Picture 2" descr="http://designyoutrust.com/wp-content/uploads/2011/06/o2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595" y="1484313"/>
            <a:ext cx="6090898" cy="406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61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Stress Testing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8043862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400" kern="0" dirty="0" smtClean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100" name="Picture 4" descr="http://2.bp.blogspot.com/_UqUwVPikChs/S_5fJb90DtI/AAAAAAAANmE/mHURfegAOX8/s1600/funny-windows-error2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175" y="1532249"/>
            <a:ext cx="5996101" cy="449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43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What is Test-driven Development?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7999412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dirty="0" smtClean="0">
              <a:sym typeface="Wingdings" pitchFamily="2" charset="2"/>
            </a:endParaRPr>
          </a:p>
        </p:txBody>
      </p:sp>
      <p:pic>
        <p:nvPicPr>
          <p:cNvPr id="1026" name="Picture 2" descr="http://lostechies.com/derekgreer/files/2011/03/TestDrivenDevelopment_155FE59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115" y="1733550"/>
            <a:ext cx="5627408" cy="37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95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Unit Testing: Key to TDD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8043862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400" kern="0" dirty="0" smtClean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150" name="Picture 6" descr="http://upload.wikimedia.org/wikipedia/commons/f/fd/Light_Green_Lego_Bri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928" y="1397000"/>
            <a:ext cx="6880593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76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What makes a good Unit Test?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8" name="Picture 4" descr="http://i.qkme.me/4p7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88" y="1661205"/>
            <a:ext cx="3876675" cy="38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81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Little about me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8159750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 smtClean="0"/>
              <a:t>Senior Software Engineer at Skyline Technologies, a Microsoft Gold Partner.</a:t>
            </a:r>
          </a:p>
          <a:p>
            <a:r>
              <a:rPr lang="en-US" sz="2400" dirty="0" smtClean="0"/>
              <a:t>Been developing software for ~15 years</a:t>
            </a:r>
          </a:p>
          <a:p>
            <a:r>
              <a:rPr lang="en-US" sz="2400" dirty="0" smtClean="0"/>
              <a:t>Primary focus on the Microsoft stack.</a:t>
            </a:r>
          </a:p>
          <a:p>
            <a:r>
              <a:rPr lang="en-US" sz="2400" dirty="0" smtClean="0"/>
              <a:t>Spend majority of time developing Web *stuff*.</a:t>
            </a:r>
          </a:p>
          <a:p>
            <a:r>
              <a:rPr lang="en-US" sz="2400" dirty="0" smtClean="0"/>
              <a:t>Consulting for last 10 years.</a:t>
            </a:r>
          </a:p>
          <a:p>
            <a:r>
              <a:rPr lang="en-US" sz="2400" dirty="0" smtClean="0"/>
              <a:t>Vice President of Fox Valley .NET UG.</a:t>
            </a:r>
          </a:p>
          <a:p>
            <a:r>
              <a:rPr lang="en-US" sz="2400" dirty="0" smtClean="0"/>
              <a:t>INETA Speaker.</a:t>
            </a:r>
          </a:p>
          <a:p>
            <a:r>
              <a:rPr lang="en-US" sz="2400" dirty="0" smtClean="0"/>
              <a:t>Blogger (DotNetDevDude.com)</a:t>
            </a:r>
          </a:p>
          <a:p>
            <a:r>
              <a:rPr lang="en-US" sz="2400" dirty="0" err="1" smtClean="0"/>
              <a:t>Twitterer</a:t>
            </a:r>
            <a:r>
              <a:rPr lang="en-US" sz="2400" dirty="0" smtClean="0"/>
              <a:t> (@</a:t>
            </a:r>
            <a:r>
              <a:rPr lang="en-US" sz="2400" dirty="0" err="1" smtClean="0"/>
              <a:t>keburnell</a:t>
            </a:r>
            <a:r>
              <a:rPr lang="en-US" sz="2400" dirty="0" smtClean="0"/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Automated and Repeatable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 descr="http://2.bp.blogspot.com/-X2KosDdtb7w/TfY33xpOgAI/AAAAAAAAB8I/feKOR9pzIis/s1600/assemblyrobo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738" y="1855788"/>
            <a:ext cx="4752975" cy="35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59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Easy to implement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0" name="Picture 2" descr="http://1.bp.blogspot.com/-nrprtRaLlK8/Tz3hPDBW4CI/AAAAAAAAB_o/5luo00LGukU/s1600/staples+easy+button+easybutton+that+was+eas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726" y="2083934"/>
            <a:ext cx="3429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8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8192180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Run on Demand at the Push of a Button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6" name="Picture 4" descr="Nitrous-500-1967-mustang-fastback-gone-in-60-seconds-eleanor-nitrous-go-baby-go-button-630opwtm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976" y="1857375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87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8192180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Fast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122" name="Picture 2" descr="http://www.nunnsperformancetraining.com/wp-content/uploads/2012/01/no-speed-limit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626" y="1778231"/>
            <a:ext cx="5029200" cy="377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0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8192180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Isolated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170" name="Picture 2" descr="http://socialmediasolutionsllc.com/wp-content/uploads/2011/04/deserted-isla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947" y="1909762"/>
            <a:ext cx="4572000" cy="343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86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14136" y="2427514"/>
            <a:ext cx="8192180" cy="941388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Important Concepts &amp; Strategies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86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 descr="http://4.bp.blogspot.com/_9kQQgQD35rY/SaV5p8YBGhI/AAAAAAAAAkg/HOvlhIo7yGI/s1600/06_Red_Green_Refacto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92" y="892545"/>
            <a:ext cx="7724608" cy="457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09010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Arrange – Act - Assert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2276475"/>
            <a:ext cx="4514850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051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b="1" dirty="0" smtClean="0">
                <a:solidFill>
                  <a:srgbClr val="92D050"/>
                </a:solidFill>
              </a:rPr>
              <a:t>SOLID</a:t>
            </a:r>
            <a:r>
              <a:rPr lang="en-US" dirty="0" smtClean="0">
                <a:solidFill>
                  <a:srgbClr val="92D050"/>
                </a:solidFill>
              </a:rPr>
              <a:t> </a:t>
            </a:r>
            <a:r>
              <a:rPr lang="en-US" dirty="0" smtClean="0"/>
              <a:t>Principles of Software Development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026" name="Picture 2" descr="http://lostechies.com/derickbailey/files/2011/03/SOLID_6EC97F9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726" y="1538514"/>
            <a:ext cx="5715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40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b="1" dirty="0" smtClean="0">
                <a:solidFill>
                  <a:srgbClr val="92D050"/>
                </a:solidFill>
              </a:rPr>
              <a:t>S</a:t>
            </a:r>
            <a:r>
              <a:rPr lang="en-US" dirty="0" smtClean="0"/>
              <a:t>ingle Responsibility Principle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148" name="Picture 4" descr="Single Responsibility Princi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594" y="1536192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5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What’s on Tap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8043862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kern="0" dirty="0">
                <a:solidFill>
                  <a:srgbClr val="000000"/>
                </a:solidFill>
              </a:rPr>
              <a:t>Do you need to be doing Test-driven Development</a:t>
            </a:r>
            <a:r>
              <a:rPr lang="en-US" sz="2400" kern="0" dirty="0" smtClean="0">
                <a:solidFill>
                  <a:srgbClr val="000000"/>
                </a:solidFill>
              </a:rPr>
              <a:t>?</a:t>
            </a:r>
          </a:p>
          <a:p>
            <a:pPr lvl="0"/>
            <a:r>
              <a:rPr lang="en-US" sz="2400" kern="0" dirty="0" smtClean="0">
                <a:solidFill>
                  <a:srgbClr val="000000"/>
                </a:solidFill>
              </a:rPr>
              <a:t>Types </a:t>
            </a:r>
            <a:r>
              <a:rPr lang="en-US" sz="2400" kern="0" dirty="0">
                <a:solidFill>
                  <a:srgbClr val="000000"/>
                </a:solidFill>
              </a:rPr>
              <a:t>of </a:t>
            </a:r>
            <a:r>
              <a:rPr lang="en-US" sz="2400" kern="0" dirty="0" smtClean="0">
                <a:solidFill>
                  <a:srgbClr val="000000"/>
                </a:solidFill>
              </a:rPr>
              <a:t>testing</a:t>
            </a:r>
          </a:p>
          <a:p>
            <a:pPr lvl="0"/>
            <a:r>
              <a:rPr lang="en-US" sz="2400" kern="0" dirty="0" smtClean="0">
                <a:solidFill>
                  <a:srgbClr val="000000"/>
                </a:solidFill>
              </a:rPr>
              <a:t>What </a:t>
            </a:r>
            <a:r>
              <a:rPr lang="en-US" sz="2400" kern="0" dirty="0">
                <a:solidFill>
                  <a:srgbClr val="000000"/>
                </a:solidFill>
              </a:rPr>
              <a:t>is Test-driven development</a:t>
            </a:r>
            <a:r>
              <a:rPr lang="en-US" sz="2400" kern="0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sz="2400" kern="0" dirty="0" smtClean="0">
                <a:solidFill>
                  <a:srgbClr val="000000"/>
                </a:solidFill>
              </a:rPr>
              <a:t>Unit Tests</a:t>
            </a:r>
          </a:p>
          <a:p>
            <a:pPr lvl="0"/>
            <a:r>
              <a:rPr lang="en-US" sz="2400" kern="0" dirty="0" smtClean="0">
                <a:solidFill>
                  <a:srgbClr val="000000"/>
                </a:solidFill>
              </a:rPr>
              <a:t>Concepts </a:t>
            </a:r>
            <a:r>
              <a:rPr lang="en-US" sz="2400" kern="0" dirty="0">
                <a:solidFill>
                  <a:srgbClr val="000000"/>
                </a:solidFill>
              </a:rPr>
              <a:t>and Strategies You Need to </a:t>
            </a:r>
            <a:r>
              <a:rPr lang="en-US" sz="2400" kern="0" dirty="0" smtClean="0">
                <a:solidFill>
                  <a:srgbClr val="000000"/>
                </a:solidFill>
              </a:rPr>
              <a:t>Know</a:t>
            </a:r>
          </a:p>
          <a:p>
            <a:pPr lvl="0"/>
            <a:r>
              <a:rPr lang="en-US" sz="2400" kern="0" dirty="0" smtClean="0">
                <a:solidFill>
                  <a:srgbClr val="000000"/>
                </a:solidFill>
              </a:rPr>
              <a:t>Laying out your solution for testability</a:t>
            </a:r>
          </a:p>
          <a:p>
            <a:pPr lvl="0"/>
            <a:r>
              <a:rPr lang="en-US" sz="2400" kern="0" dirty="0" smtClean="0">
                <a:solidFill>
                  <a:srgbClr val="000000"/>
                </a:solidFill>
              </a:rPr>
              <a:t>Unit testing frameworks</a:t>
            </a:r>
          </a:p>
          <a:p>
            <a:pPr lvl="0"/>
            <a:r>
              <a:rPr lang="en-US" sz="2400" kern="0" dirty="0" smtClean="0">
                <a:solidFill>
                  <a:srgbClr val="000000"/>
                </a:solidFill>
              </a:rPr>
              <a:t>Dependency Injection and Inversion of Control</a:t>
            </a:r>
            <a:endParaRPr lang="en-US" sz="2400" kern="0" dirty="0">
              <a:solidFill>
                <a:srgbClr val="000000"/>
              </a:solidFill>
            </a:endParaRPr>
          </a:p>
          <a:p>
            <a:pPr lvl="0"/>
            <a:r>
              <a:rPr lang="en-US" sz="2400" kern="0" dirty="0" smtClean="0">
                <a:solidFill>
                  <a:srgbClr val="000000"/>
                </a:solidFill>
              </a:rPr>
              <a:t>Mocks, Fakes, Stubs</a:t>
            </a:r>
            <a:endParaRPr lang="en-US" sz="2400" kern="0" dirty="0">
              <a:solidFill>
                <a:srgbClr val="000000"/>
              </a:solidFill>
            </a:endParaRPr>
          </a:p>
          <a:p>
            <a:pPr lvl="0"/>
            <a:r>
              <a:rPr lang="en-US" sz="2400" kern="0" dirty="0" smtClean="0">
                <a:solidFill>
                  <a:srgbClr val="000000"/>
                </a:solidFill>
              </a:rPr>
              <a:t>Where can I get more info</a:t>
            </a:r>
            <a:endParaRPr lang="en-US" sz="2400" kern="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60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b="1" dirty="0" smtClean="0">
                <a:solidFill>
                  <a:srgbClr val="92D050"/>
                </a:solidFill>
              </a:rPr>
              <a:t>O</a:t>
            </a:r>
            <a:r>
              <a:rPr lang="en-US" dirty="0" smtClean="0"/>
              <a:t>pen Closed Principle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5124" name="Picture 4" descr="Open/Closed Princi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016" y="1536192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5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b="1" dirty="0" err="1" smtClean="0">
                <a:solidFill>
                  <a:srgbClr val="92D050"/>
                </a:solidFill>
              </a:rPr>
              <a:t>L</a:t>
            </a:r>
            <a:r>
              <a:rPr lang="en-US" dirty="0" err="1" smtClean="0"/>
              <a:t>iskov</a:t>
            </a:r>
            <a:r>
              <a:rPr lang="en-US" dirty="0" smtClean="0"/>
              <a:t> Substitution Principle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9220" name="Picture 4" descr="Liskov Substitution Princi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016" y="1536192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2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b="1" dirty="0" smtClean="0">
                <a:solidFill>
                  <a:srgbClr val="92D050"/>
                </a:solidFill>
              </a:rPr>
              <a:t>I</a:t>
            </a:r>
            <a:r>
              <a:rPr lang="en-US" dirty="0" smtClean="0"/>
              <a:t>nterface Segregation Principle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8196" name="Picture 4" descr="Interface Segregation Princi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016" y="1536192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2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b="1" dirty="0" smtClean="0">
                <a:solidFill>
                  <a:srgbClr val="92D050"/>
                </a:solidFill>
              </a:rPr>
              <a:t>D</a:t>
            </a:r>
            <a:r>
              <a:rPr lang="en-US" dirty="0"/>
              <a:t>e</a:t>
            </a:r>
            <a:r>
              <a:rPr lang="en-US" dirty="0" smtClean="0"/>
              <a:t>pendency Inversion Principle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7170" name="Picture 2" descr="Dependency Inversion Princi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594" y="1536192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2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Laying Out Your Solution For Unit Testing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126" y="1751027"/>
            <a:ext cx="3886200" cy="404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041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Example Solution</a:t>
            </a:r>
            <a:br>
              <a:rPr lang="en-US" dirty="0" smtClean="0"/>
            </a:br>
            <a:r>
              <a:rPr lang="en-US" dirty="0" smtClean="0"/>
              <a:t>Layout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029" y="481014"/>
            <a:ext cx="3971925" cy="574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814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Naming Your Tests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8196" name="Picture 4" descr="http://www.digitalmomblog.com/wp-content/uploads/2011/05/baby-names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1"/>
          <a:stretch/>
        </p:blipFill>
        <p:spPr bwMode="auto">
          <a:xfrm>
            <a:off x="1996111" y="1895706"/>
            <a:ext cx="5428230" cy="399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70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How I Name My Tests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81013" y="1433515"/>
            <a:ext cx="8761413" cy="1861228"/>
          </a:xfrm>
        </p:spPr>
        <p:txBody>
          <a:bodyPr/>
          <a:lstStyle/>
          <a:p>
            <a:r>
              <a:rPr lang="en-US" sz="2000" dirty="0" smtClean="0"/>
              <a:t>[</a:t>
            </a:r>
            <a:r>
              <a:rPr lang="en-US" sz="2000" i="1" dirty="0" err="1" smtClean="0">
                <a:latin typeface="Consolas" pitchFamily="49" charset="0"/>
                <a:cs typeface="Consolas" pitchFamily="49" charset="0"/>
              </a:rPr>
              <a:t>MethodUnderTest</a:t>
            </a:r>
            <a:r>
              <a:rPr lang="en-US" sz="2000" dirty="0" smtClean="0"/>
              <a:t>]_[</a:t>
            </a:r>
            <a:r>
              <a:rPr lang="en-US" sz="2000" i="1" dirty="0" err="1" smtClean="0">
                <a:latin typeface="Consolas" pitchFamily="49" charset="0"/>
                <a:cs typeface="Consolas" pitchFamily="49" charset="0"/>
              </a:rPr>
              <a:t>ExpectedResult</a:t>
            </a:r>
            <a:r>
              <a:rPr lang="en-US" sz="2000" dirty="0" smtClean="0"/>
              <a:t>]_[</a:t>
            </a:r>
            <a:r>
              <a:rPr lang="en-US" sz="2000" i="1" dirty="0" smtClean="0">
                <a:latin typeface="Consolas" pitchFamily="49" charset="0"/>
                <a:cs typeface="Consolas" pitchFamily="49" charset="0"/>
              </a:rPr>
              <a:t>Conditions</a:t>
            </a:r>
            <a:r>
              <a:rPr lang="en-US" sz="2000" dirty="0" smtClean="0"/>
              <a:t>]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2000" dirty="0" smtClean="0">
                <a:latin typeface="Consolas" pitchFamily="49" charset="0"/>
                <a:cs typeface="Consolas" pitchFamily="49" charset="0"/>
              </a:rPr>
            </a:br>
            <a:endParaRPr lang="en-US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GetCustomers_ShouldReturn_ListOf_Customers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()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2000" dirty="0" smtClean="0">
                <a:latin typeface="Consolas" pitchFamily="49" charset="0"/>
                <a:cs typeface="Consolas" pitchFamily="49" charset="0"/>
              </a:rPr>
            </a:br>
            <a:endParaRPr lang="en-US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800" dirty="0" smtClean="0">
                <a:latin typeface="Consolas" pitchFamily="49" charset="0"/>
                <a:cs typeface="Consolas" pitchFamily="49" charset="0"/>
              </a:rPr>
              <a:t>CalculateRate_ShouldReturn_25_When_Interest_Is_50_And_X_Is_5()</a:t>
            </a:r>
          </a:p>
        </p:txBody>
      </p:sp>
      <p:pic>
        <p:nvPicPr>
          <p:cNvPr id="7" name="Picture 2" descr="http://ideasbig.com/blog/wp-content/uploads/2010/03/naming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428" y="3327754"/>
            <a:ext cx="3461997" cy="259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27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err="1" smtClean="0"/>
              <a:t>Resharper</a:t>
            </a:r>
            <a:r>
              <a:rPr lang="en-US" dirty="0" smtClean="0"/>
              <a:t> Live Template for Naming Tests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81013" y="1433515"/>
            <a:ext cx="8761413" cy="1716085"/>
          </a:xfrm>
        </p:spPr>
        <p:txBody>
          <a:bodyPr/>
          <a:lstStyle/>
          <a:p>
            <a:r>
              <a:rPr lang="en-US" sz="2400" dirty="0" smtClean="0"/>
              <a:t>My unit testing live template is available on my blog:</a:t>
            </a:r>
          </a:p>
          <a:p>
            <a:pPr lvl="1"/>
            <a:r>
              <a:rPr lang="en-US" sz="2000" dirty="0"/>
              <a:t>http://www.dotnetdevdude.com/downloads/code</a:t>
            </a:r>
            <a:r>
              <a:rPr lang="en-US" sz="2000" dirty="0" smtClean="0"/>
              <a:t>/</a:t>
            </a:r>
            <a:br>
              <a:rPr lang="en-US" sz="2000" dirty="0" smtClean="0"/>
            </a:br>
            <a:r>
              <a:rPr lang="en-US" sz="2000" dirty="0" smtClean="0"/>
              <a:t>ResharperUnitTestTemplates.zip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859" y="3091541"/>
            <a:ext cx="5251084" cy="2920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998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Let’s Write Our First Unit Test - Together!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0242" name="Picture 2" descr="http://www.mysecretintentions.com/wp-content/uploads/2011/10/Happiness-is-walking-hand-in-ha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499" y="1923823"/>
            <a:ext cx="5461453" cy="347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60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197088" y="1400175"/>
            <a:ext cx="7369175" cy="941388"/>
          </a:xfrm>
        </p:spPr>
        <p:txBody>
          <a:bodyPr/>
          <a:lstStyle/>
          <a:p>
            <a:pPr algn="ctr">
              <a:defRPr/>
            </a:pPr>
            <a:r>
              <a:rPr lang="en-US" sz="5400" dirty="0" smtClean="0"/>
              <a:t>Do I Really Need To Be Doing Test-driven Development?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170" name="Picture 2" descr="http://www.unix-ag.uni-kl.de/~guenther/images/failure-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560" y="3230629"/>
            <a:ext cx="3463331" cy="293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58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Dependency Injection (DI)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2294" name="Picture 6" descr="http://c512911.r11.cf3.rackcdn.com/IOC/injec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976" y="2017250"/>
            <a:ext cx="4762500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71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Inversion of Control (</a:t>
            </a:r>
            <a:r>
              <a:rPr lang="en-US" dirty="0" err="1" smtClean="0"/>
              <a:t>IoC</a:t>
            </a:r>
            <a:r>
              <a:rPr lang="en-US" dirty="0" smtClean="0"/>
              <a:t>)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3314" name="Picture 2" descr="http://complextosimple.files.wordpress.com/2010/11/inverted-bookshel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859" y="2043882"/>
            <a:ext cx="4762500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84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Non-programming Example of </a:t>
            </a:r>
            <a:r>
              <a:rPr lang="en-US" dirty="0" err="1" smtClean="0"/>
              <a:t>IoC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81013" y="1433515"/>
            <a:ext cx="8761413" cy="1052233"/>
          </a:xfrm>
        </p:spPr>
        <p:txBody>
          <a:bodyPr/>
          <a:lstStyle/>
          <a:p>
            <a:r>
              <a:rPr lang="en-US" sz="2400" dirty="0"/>
              <a:t>Simple </a:t>
            </a:r>
            <a:r>
              <a:rPr lang="en-US" sz="2400" dirty="0" smtClean="0"/>
              <a:t>Scenario: Your having a bathroom remodeled</a:t>
            </a:r>
            <a:endParaRPr lang="en-US" sz="2400" dirty="0"/>
          </a:p>
          <a:p>
            <a:r>
              <a:rPr lang="en-US" sz="2400" dirty="0" smtClean="0"/>
              <a:t>Remodel Bathroom:  $</a:t>
            </a:r>
            <a:r>
              <a:rPr lang="en-US" sz="2400" dirty="0"/>
              <a:t>10,000.00</a:t>
            </a:r>
          </a:p>
          <a:p>
            <a:endParaRPr lang="en-US" sz="2400" dirty="0" smtClean="0"/>
          </a:p>
        </p:txBody>
      </p:sp>
      <p:pic>
        <p:nvPicPr>
          <p:cNvPr id="7" name="Picture 2" descr="http://farm1.static.flickr.com/150/391663546_bbbfdfc2bf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89430" y="3334013"/>
            <a:ext cx="2770630" cy="25303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4070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What does implementing DI/</a:t>
            </a:r>
            <a:r>
              <a:rPr lang="en-US" dirty="0" err="1" smtClean="0"/>
              <a:t>IoC</a:t>
            </a:r>
            <a:r>
              <a:rPr lang="en-US" dirty="0" smtClean="0"/>
              <a:t> get me?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81013" y="1433515"/>
            <a:ext cx="8761413" cy="1052233"/>
          </a:xfrm>
        </p:spPr>
        <p:txBody>
          <a:bodyPr/>
          <a:lstStyle/>
          <a:p>
            <a:r>
              <a:rPr lang="en-US" sz="2400" dirty="0" smtClean="0"/>
              <a:t>Separation of Concerns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err="1" smtClean="0"/>
              <a:t>Mockability</a:t>
            </a:r>
            <a:r>
              <a:rPr lang="en-US" sz="2400" dirty="0" smtClean="0"/>
              <a:t> (we will get to this)</a:t>
            </a:r>
            <a:endParaRPr lang="en-US" sz="2400" dirty="0"/>
          </a:p>
          <a:p>
            <a:endParaRPr lang="en-US" sz="2400" dirty="0" smtClean="0"/>
          </a:p>
        </p:txBody>
      </p:sp>
      <p:pic>
        <p:nvPicPr>
          <p:cNvPr id="1026" name="Picture 2" descr="http://www.build-doctor.com/wp-content/uploads/2010/04/137904090_603856c27f-300x22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959" y="1648358"/>
            <a:ext cx="2436705" cy="182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blogcdn.com/www.slashfood.com/media/2006/11/nw_tofurkey-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683" y="4234646"/>
            <a:ext cx="2499737" cy="188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08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Let’s Do Some DI/</a:t>
            </a:r>
            <a:r>
              <a:rPr lang="en-US" dirty="0" err="1" smtClean="0"/>
              <a:t>IoC</a:t>
            </a:r>
            <a:r>
              <a:rPr lang="en-US" dirty="0" smtClean="0"/>
              <a:t> - Together!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0242" name="Picture 2" descr="http://www.mysecretintentions.com/wp-content/uploads/2011/10/Happiness-is-walking-hand-in-ha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499" y="1923823"/>
            <a:ext cx="5461453" cy="347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36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pPr algn="ctr"/>
            <a:r>
              <a:rPr lang="en-US" dirty="0" err="1" smtClean="0"/>
              <a:t>Ruh</a:t>
            </a:r>
            <a:r>
              <a:rPr lang="en-US" dirty="0" smtClean="0"/>
              <a:t> </a:t>
            </a:r>
            <a:r>
              <a:rPr lang="en-US" dirty="0" err="1"/>
              <a:t>r</a:t>
            </a:r>
            <a:r>
              <a:rPr lang="en-US" dirty="0" err="1" smtClean="0"/>
              <a:t>oh</a:t>
            </a:r>
            <a:r>
              <a:rPr lang="en-US" dirty="0" smtClean="0"/>
              <a:t>!  </a:t>
            </a:r>
            <a:br>
              <a:rPr lang="en-US" dirty="0" smtClean="0"/>
            </a:br>
            <a:r>
              <a:rPr lang="en-US" dirty="0" smtClean="0"/>
              <a:t>Test is broken! 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2050" name="Picture 2" descr="http://3.bp.blogspot.com/_6q-f-zD4xPY/TInrT87A-CI/AAAAAAAAZAI/oqnN3YYpWMk/s1600/ScoobyDooRuhRo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585" y="2203339"/>
            <a:ext cx="1828800" cy="271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17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Fakes/Stubs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026" name="Picture 2" descr="http://officesupplygeek.com/wp-content/uploads/2011/01/Real-vs-Counterfeit-Sampl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875" y="1881102"/>
            <a:ext cx="3670701" cy="351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66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Mocks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2050" name="Picture 2" descr="http://ninapaley.com/mimiandeunice/wp-content/uploads/2010/08/ME_170_Mocking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07"/>
          <a:stretch/>
        </p:blipFill>
        <p:spPr bwMode="auto">
          <a:xfrm>
            <a:off x="3266407" y="2206426"/>
            <a:ext cx="2887637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0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4" name="Picture 2" descr="http://chepenikfinancial.com/images/g_WeGoBeyo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222" y="1237846"/>
            <a:ext cx="4191000" cy="419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21222" y="2981770"/>
            <a:ext cx="4190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</a:rPr>
              <a:t>Dependency Injection 101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79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DI/</a:t>
            </a:r>
            <a:r>
              <a:rPr lang="en-US" dirty="0" err="1" smtClean="0"/>
              <a:t>IoC</a:t>
            </a:r>
            <a:r>
              <a:rPr lang="en-US" dirty="0" smtClean="0"/>
              <a:t> Tooling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857375"/>
            <a:ext cx="38100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170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098" name="Picture 2" descr="http://www.kennybodanis.com/.a/6a015432cb00d8970c01630156a4cb970d-320w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488" y="1560513"/>
            <a:ext cx="282892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381000"/>
            <a:ext cx="8534399" cy="941388"/>
          </a:xfrm>
        </p:spPr>
        <p:txBody>
          <a:bodyPr/>
          <a:lstStyle/>
          <a:p>
            <a:pPr marL="0" indent="0"/>
            <a:r>
              <a:rPr lang="en-US" dirty="0">
                <a:sym typeface="Wingdings" pitchFamily="2" charset="2"/>
              </a:rPr>
              <a:t>Ever have to deal with </a:t>
            </a:r>
            <a:r>
              <a:rPr lang="en-US" b="1" dirty="0">
                <a:sym typeface="Wingdings" pitchFamily="2" charset="2"/>
              </a:rPr>
              <a:t>Spaghetti Code?</a:t>
            </a:r>
          </a:p>
        </p:txBody>
      </p:sp>
    </p:spTree>
    <p:extLst>
      <p:ext uri="{BB962C8B-B14F-4D97-AF65-F5344CB8AC3E}">
        <p14:creationId xmlns:p14="http://schemas.microsoft.com/office/powerpoint/2010/main" val="412972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Lots of Available Tooling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81013" y="1433515"/>
            <a:ext cx="8761413" cy="4461258"/>
          </a:xfrm>
        </p:spPr>
        <p:txBody>
          <a:bodyPr/>
          <a:lstStyle/>
          <a:p>
            <a:r>
              <a:rPr lang="en-US" sz="2400" dirty="0" smtClean="0"/>
              <a:t>For a list of the most common and a sample applicatio</a:t>
            </a:r>
            <a:r>
              <a:rPr lang="en-US" sz="2400" dirty="0" smtClean="0"/>
              <a:t>n that implements each one check a blog post I did;</a:t>
            </a:r>
          </a:p>
          <a:p>
            <a:pPr lvl="1"/>
            <a:r>
              <a:rPr lang="en-US" sz="2400" dirty="0">
                <a:hlinkClick r:id="rId3"/>
              </a:rPr>
              <a:t>http://</a:t>
            </a:r>
            <a:r>
              <a:rPr lang="en-US" sz="2400" dirty="0" smtClean="0">
                <a:hlinkClick r:id="rId3"/>
              </a:rPr>
              <a:t>bit.ly/hnIjlu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48346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159798" y="595313"/>
            <a:ext cx="9339309" cy="838200"/>
          </a:xfrm>
        </p:spPr>
        <p:txBody>
          <a:bodyPr/>
          <a:lstStyle/>
          <a:p>
            <a:r>
              <a:rPr lang="en-US" dirty="0" smtClean="0"/>
              <a:t>Let’s </a:t>
            </a:r>
            <a:r>
              <a:rPr lang="en-US" dirty="0" smtClean="0"/>
              <a:t>Implement DI/</a:t>
            </a:r>
            <a:r>
              <a:rPr lang="en-US" dirty="0" err="1" smtClean="0"/>
              <a:t>IoC</a:t>
            </a:r>
            <a:r>
              <a:rPr lang="en-US" dirty="0" smtClean="0"/>
              <a:t> with Tooling </a:t>
            </a:r>
            <a:r>
              <a:rPr lang="en-US" dirty="0" smtClean="0"/>
              <a:t>- Together!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0242" name="Picture 2" descr="http://www.mysecretintentions.com/wp-content/uploads/2011/10/Happiness-is-walking-hand-in-ha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499" y="1923823"/>
            <a:ext cx="5461453" cy="347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31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Resources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81013" y="1433515"/>
            <a:ext cx="8761413" cy="4461258"/>
          </a:xfrm>
        </p:spPr>
        <p:txBody>
          <a:bodyPr/>
          <a:lstStyle/>
          <a:p>
            <a:r>
              <a:rPr lang="en-US" sz="2400" dirty="0" smtClean="0"/>
              <a:t>Test Driven Development: By Example (Kent Beck)</a:t>
            </a:r>
          </a:p>
          <a:p>
            <a:r>
              <a:rPr lang="en-US" sz="2400" dirty="0" smtClean="0"/>
              <a:t>The Art of Unit Testing (Roy </a:t>
            </a:r>
            <a:r>
              <a:rPr lang="en-US" sz="2400" dirty="0" err="1" smtClean="0"/>
              <a:t>Osherove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Roy </a:t>
            </a:r>
            <a:r>
              <a:rPr lang="en-US" sz="2400" dirty="0" err="1" smtClean="0"/>
              <a:t>Osherove’s</a:t>
            </a:r>
            <a:r>
              <a:rPr lang="en-US" sz="2400" dirty="0" smtClean="0"/>
              <a:t> Blog (</a:t>
            </a:r>
            <a:r>
              <a:rPr lang="en-US" sz="2400" dirty="0" smtClean="0">
                <a:hlinkClick r:id="rId3"/>
              </a:rPr>
              <a:t>http://www.osherove.com</a:t>
            </a:r>
            <a:r>
              <a:rPr lang="en-US" sz="2400" dirty="0" smtClean="0"/>
              <a:t>)</a:t>
            </a:r>
          </a:p>
          <a:p>
            <a:r>
              <a:rPr lang="en-US" sz="2400" dirty="0" err="1" smtClean="0"/>
              <a:t>TypeMock’s</a:t>
            </a:r>
            <a:r>
              <a:rPr lang="en-US" sz="2400" dirty="0" smtClean="0"/>
              <a:t> website (</a:t>
            </a:r>
            <a:r>
              <a:rPr lang="en-US" sz="2400" dirty="0" smtClean="0">
                <a:hlinkClick r:id="rId4"/>
              </a:rPr>
              <a:t>http://www.typemock.com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My Website (</a:t>
            </a:r>
            <a:r>
              <a:rPr lang="en-US" sz="2400" dirty="0" smtClean="0">
                <a:hlinkClick r:id="rId5"/>
              </a:rPr>
              <a:t>http://www.dotnetdevdude.com</a:t>
            </a:r>
            <a:r>
              <a:rPr lang="en-US" sz="24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8207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Tools I Used and/or Talked About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81013" y="1433515"/>
            <a:ext cx="8761413" cy="4700955"/>
          </a:xfrm>
        </p:spPr>
        <p:txBody>
          <a:bodyPr/>
          <a:lstStyle/>
          <a:p>
            <a:r>
              <a:rPr lang="en-US" sz="2400" dirty="0" smtClean="0"/>
              <a:t>NuGet (</a:t>
            </a:r>
            <a:r>
              <a:rPr lang="en-US" sz="2000" dirty="0" smtClean="0">
                <a:hlinkClick r:id="rId3"/>
              </a:rPr>
              <a:t>http://www.nuget.org</a:t>
            </a:r>
            <a:r>
              <a:rPr lang="en-US" sz="2400" dirty="0" smtClean="0"/>
              <a:t>)</a:t>
            </a:r>
          </a:p>
          <a:p>
            <a:r>
              <a:rPr lang="en-US" sz="2400" dirty="0" err="1"/>
              <a:t>ReSharper</a:t>
            </a:r>
            <a:r>
              <a:rPr lang="en-US" sz="2800" dirty="0"/>
              <a:t> (</a:t>
            </a:r>
            <a:r>
              <a:rPr lang="en-US" sz="2400" dirty="0">
                <a:hlinkClick r:id="rId4"/>
              </a:rPr>
              <a:t>http://www.jetbrains.com/resharper</a:t>
            </a:r>
            <a:r>
              <a:rPr lang="en-US" sz="2400" dirty="0" smtClean="0">
                <a:hlinkClick r:id="rId4"/>
              </a:rPr>
              <a:t>/</a:t>
            </a:r>
            <a:r>
              <a:rPr lang="en-US" sz="2800" dirty="0" smtClean="0"/>
              <a:t>)</a:t>
            </a:r>
            <a:endParaRPr lang="en-US" sz="2400" dirty="0" smtClean="0"/>
          </a:p>
          <a:p>
            <a:r>
              <a:rPr lang="en-US" sz="2400" dirty="0" smtClean="0"/>
              <a:t>Should Assertion Library (</a:t>
            </a:r>
            <a:r>
              <a:rPr lang="en-US" sz="2000" dirty="0">
                <a:hlinkClick r:id="rId5"/>
              </a:rPr>
              <a:t>http://</a:t>
            </a:r>
            <a:r>
              <a:rPr lang="en-US" sz="2000" dirty="0" smtClean="0">
                <a:hlinkClick r:id="rId5"/>
              </a:rPr>
              <a:t>should.codeplex.com</a:t>
            </a:r>
            <a:r>
              <a:rPr lang="en-US" sz="2400" dirty="0" smtClean="0"/>
              <a:t>)</a:t>
            </a:r>
          </a:p>
          <a:p>
            <a:r>
              <a:rPr lang="en-US" sz="2400" dirty="0" err="1" smtClean="0"/>
              <a:t>NCrunch</a:t>
            </a:r>
            <a:r>
              <a:rPr lang="en-US" sz="2400" dirty="0" smtClean="0"/>
              <a:t> (</a:t>
            </a:r>
            <a:r>
              <a:rPr lang="en-US" sz="2000" dirty="0" smtClean="0">
                <a:hlinkClick r:id="rId6"/>
              </a:rPr>
              <a:t>http://www.ncrunch.net</a:t>
            </a:r>
            <a:r>
              <a:rPr lang="en-US" sz="2400" dirty="0" smtClean="0"/>
              <a:t>)</a:t>
            </a:r>
          </a:p>
          <a:p>
            <a:r>
              <a:rPr lang="en-US" sz="2400" dirty="0" err="1" smtClean="0"/>
              <a:t>RhinoMocks</a:t>
            </a:r>
            <a:r>
              <a:rPr lang="en-US" sz="2400" dirty="0" smtClean="0"/>
              <a:t> (</a:t>
            </a:r>
            <a:r>
              <a:rPr lang="en-US" sz="2000" dirty="0">
                <a:hlinkClick r:id="rId7"/>
              </a:rPr>
              <a:t>http://</a:t>
            </a:r>
            <a:r>
              <a:rPr lang="en-US" sz="2000" dirty="0" smtClean="0">
                <a:hlinkClick r:id="rId7"/>
              </a:rPr>
              <a:t>hibernatingrhinos.com/open-source/rhino-mocks</a:t>
            </a:r>
            <a:endParaRPr lang="en-US" sz="2400" dirty="0" smtClean="0"/>
          </a:p>
          <a:p>
            <a:r>
              <a:rPr lang="en-US" sz="2400" dirty="0" err="1" smtClean="0"/>
              <a:t>StructureMap</a:t>
            </a:r>
            <a:r>
              <a:rPr lang="en-US" sz="2400" dirty="0" smtClean="0"/>
              <a:t> (</a:t>
            </a:r>
            <a:r>
              <a:rPr lang="en-US" sz="2000" dirty="0" smtClean="0">
                <a:hlinkClick r:id="rId8"/>
              </a:rPr>
              <a:t>http://www.structuremap.net</a:t>
            </a:r>
            <a:r>
              <a:rPr lang="en-US" sz="2000" dirty="0"/>
              <a:t>)</a:t>
            </a:r>
            <a:endParaRPr lang="en-US" sz="2400" dirty="0" smtClean="0"/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99396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305" y="610657"/>
            <a:ext cx="6906589" cy="628738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Friday April 27th (all day)</a:t>
            </a:r>
          </a:p>
          <a:p>
            <a:r>
              <a:rPr lang="en-US" sz="2400" dirty="0"/>
              <a:t>Radisson Paper Valley </a:t>
            </a:r>
            <a:r>
              <a:rPr lang="en-US" sz="2400" dirty="0" smtClean="0"/>
              <a:t>Hotel (Appleton, WI)</a:t>
            </a:r>
            <a:endParaRPr lang="en-US" sz="2400" dirty="0"/>
          </a:p>
          <a:p>
            <a:r>
              <a:rPr lang="en-US" sz="2400" dirty="0"/>
              <a:t>Led by Clark Sell and Brian Prince</a:t>
            </a:r>
          </a:p>
          <a:p>
            <a:r>
              <a:rPr lang="en-US" sz="2400" dirty="0"/>
              <a:t>Hands on deep dive</a:t>
            </a:r>
          </a:p>
          <a:p>
            <a:r>
              <a:rPr lang="en-US" sz="2400" dirty="0"/>
              <a:t>Free</a:t>
            </a:r>
          </a:p>
          <a:p>
            <a:r>
              <a:rPr lang="en-US" sz="2400" dirty="0"/>
              <a:t>Lunch will be provided</a:t>
            </a:r>
          </a:p>
          <a:p>
            <a:r>
              <a:rPr lang="en-US" sz="2400" dirty="0"/>
              <a:t>Bring your own </a:t>
            </a:r>
            <a:r>
              <a:rPr lang="en-US" sz="2400" dirty="0" smtClean="0"/>
              <a:t>hardware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550505" y="5278334"/>
            <a:ext cx="5016438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Register Now!</a:t>
            </a:r>
          </a:p>
          <a:p>
            <a:pPr algn="ctr"/>
            <a:r>
              <a:rPr lang="en-US" sz="2800" dirty="0" smtClean="0"/>
              <a:t>http://www.BootCamp.fvnug.org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7595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81013" y="1433513"/>
            <a:ext cx="8761412" cy="3818971"/>
          </a:xfrm>
        </p:spPr>
        <p:txBody>
          <a:bodyPr/>
          <a:lstStyle/>
          <a:p>
            <a:r>
              <a:rPr lang="en-US" sz="2400" dirty="0"/>
              <a:t>Saturday April 28th (8:00 – 4:30)</a:t>
            </a:r>
          </a:p>
          <a:p>
            <a:r>
              <a:rPr lang="en-US" sz="2400" dirty="0"/>
              <a:t>Fox Valley Tech Commons area</a:t>
            </a:r>
          </a:p>
          <a:p>
            <a:r>
              <a:rPr lang="en-US" sz="2400" dirty="0"/>
              <a:t>Great speakers and content</a:t>
            </a:r>
          </a:p>
          <a:p>
            <a:r>
              <a:rPr lang="en-US" sz="2400" dirty="0"/>
              <a:t>Free</a:t>
            </a:r>
          </a:p>
          <a:p>
            <a:r>
              <a:rPr lang="en-US" sz="2400" dirty="0"/>
              <a:t>Lunch will be provided</a:t>
            </a:r>
          </a:p>
          <a:p>
            <a:r>
              <a:rPr lang="en-US" sz="2400" dirty="0"/>
              <a:t>Lots of Swag!</a:t>
            </a:r>
          </a:p>
          <a:p>
            <a:r>
              <a:rPr lang="en-US" sz="2400" dirty="0"/>
              <a:t>All attendees will get a free eBook from O’Reilly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46" y="542260"/>
            <a:ext cx="6677702" cy="6079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39997" y="5273740"/>
            <a:ext cx="5437451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Register Now!</a:t>
            </a:r>
          </a:p>
          <a:p>
            <a:pPr algn="ctr"/>
            <a:r>
              <a:rPr lang="en-US" sz="2800" dirty="0" smtClean="0"/>
              <a:t>http://www.DayOfDotNet.fvnug.org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2048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14" y="981075"/>
            <a:ext cx="7720012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174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557213" y="2630488"/>
            <a:ext cx="82454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l"/>
            <a:r>
              <a:rPr lang="en-US" sz="3200" dirty="0">
                <a:latin typeface="+mn-lt"/>
              </a:rPr>
              <a:t>Twitter</a:t>
            </a:r>
            <a:r>
              <a:rPr lang="en-US" sz="3200" dirty="0" smtClean="0">
                <a:latin typeface="+mn-lt"/>
              </a:rPr>
              <a:t>:		@</a:t>
            </a:r>
            <a:r>
              <a:rPr lang="en-US" sz="3200" dirty="0" err="1">
                <a:latin typeface="+mn-lt"/>
              </a:rPr>
              <a:t>keburnell</a:t>
            </a:r>
            <a:endParaRPr lang="en-US" sz="3200" dirty="0">
              <a:latin typeface="+mn-lt"/>
            </a:endParaRP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557213" y="3654425"/>
            <a:ext cx="82454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l"/>
            <a:r>
              <a:rPr lang="en-US" sz="3200" dirty="0">
                <a:latin typeface="+mn-lt"/>
              </a:rPr>
              <a:t>Blog:          </a:t>
            </a:r>
            <a:r>
              <a:rPr lang="en-US" sz="3200" dirty="0" smtClean="0">
                <a:latin typeface="+mn-lt"/>
              </a:rPr>
              <a:t>	DotNetDevDude.com</a:t>
            </a:r>
            <a:endParaRPr lang="en-US" sz="3200" dirty="0">
              <a:latin typeface="+mn-lt"/>
            </a:endParaRP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557213" y="4679950"/>
            <a:ext cx="82454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l"/>
            <a:r>
              <a:rPr lang="en-US" sz="3200" dirty="0">
                <a:latin typeface="+mn-lt"/>
              </a:rPr>
              <a:t>Email:   </a:t>
            </a:r>
            <a:r>
              <a:rPr lang="en-US" sz="3200" dirty="0" smtClean="0">
                <a:latin typeface="+mn-lt"/>
              </a:rPr>
              <a:t>		keith@DotNetDevDude.com</a:t>
            </a:r>
            <a:endParaRPr lang="en-US" sz="3200" dirty="0">
              <a:latin typeface="+mn-lt"/>
            </a:endParaRP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557213" y="595313"/>
            <a:ext cx="8245475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ctr">
              <a:defRPr/>
            </a:pPr>
            <a:r>
              <a:rPr lang="en-US" sz="4800" u="sng" dirty="0" smtClean="0">
                <a:latin typeface="+mn-lt"/>
              </a:rPr>
              <a:t>Thank You!</a:t>
            </a:r>
          </a:p>
          <a:p>
            <a:pPr algn="ctr">
              <a:defRPr/>
            </a:pPr>
            <a:r>
              <a:rPr lang="en-US" sz="4000" dirty="0" smtClean="0">
                <a:solidFill>
                  <a:schemeClr val="accent4">
                    <a:lumMod val="90000"/>
                  </a:schemeClr>
                </a:solidFill>
                <a:latin typeface="+mn-lt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47595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122" name="Picture 2" descr="http://dilbert.com/dyn/str_strip/000000000/00000000/0000000/000000/00000/1000/400/1438/1438.strip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66" y="1885950"/>
            <a:ext cx="7224319" cy="224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381000"/>
            <a:ext cx="8534399" cy="941388"/>
          </a:xfrm>
        </p:spPr>
        <p:txBody>
          <a:bodyPr/>
          <a:lstStyle/>
          <a:p>
            <a:pPr marL="0" indent="0"/>
            <a:r>
              <a:rPr lang="en-US" dirty="0">
                <a:sym typeface="Wingdings" pitchFamily="2" charset="2"/>
              </a:rPr>
              <a:t>Ever </a:t>
            </a:r>
            <a:r>
              <a:rPr lang="en-US" dirty="0" smtClean="0">
                <a:sym typeface="Wingdings" pitchFamily="2" charset="2"/>
              </a:rPr>
              <a:t>inherit </a:t>
            </a:r>
            <a:r>
              <a:rPr lang="en-US" b="1" dirty="0" smtClean="0">
                <a:sym typeface="Wingdings" pitchFamily="2" charset="2"/>
              </a:rPr>
              <a:t>Legacy Code?</a:t>
            </a:r>
            <a:endParaRPr lang="en-US" b="1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3916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81025" y="5324475"/>
            <a:ext cx="8620125" cy="73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endParaRPr lang="en-US" dirty="0" smtClean="0">
              <a:sym typeface="Wingdings" pitchFamily="2" charset="2"/>
            </a:endParaRPr>
          </a:p>
        </p:txBody>
      </p:sp>
      <p:pic>
        <p:nvPicPr>
          <p:cNvPr id="6146" name="Picture 2" descr="http://1.bp.blogspot.com/-OdbE80H9XmI/Th8APPuXNBI/AAAAAAAAACs/Fw_EMoQYyo8/s1600/Fear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828" y="1962150"/>
            <a:ext cx="2742795" cy="244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685800"/>
            <a:ext cx="8534399" cy="941388"/>
          </a:xfrm>
        </p:spPr>
        <p:txBody>
          <a:bodyPr/>
          <a:lstStyle/>
          <a:p>
            <a:r>
              <a:rPr lang="en-US" dirty="0" smtClean="0">
                <a:sym typeface="Wingdings" pitchFamily="2" charset="2"/>
              </a:rPr>
              <a:t>Ever scared to make changes?</a:t>
            </a:r>
            <a:r>
              <a:rPr lang="en-US" dirty="0">
                <a:sym typeface="Wingdings" pitchFamily="2" charset="2"/>
              </a:rPr>
              <a:t/>
            </a:r>
            <a:br>
              <a:rPr lang="en-US" dirty="0">
                <a:sym typeface="Wingdings" pitchFamily="2" charset="2"/>
              </a:rPr>
            </a:br>
            <a:endParaRPr lang="en-US" b="1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393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377370" y="466725"/>
            <a:ext cx="9463314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If you answered yes to any of those questions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194" name="Picture 2" descr="http://2.bp.blogspot.com/-E8tq-cNBWoo/TwHfcugvg6I/AAAAAAAAAnM/q0qQFD-ewy0/s1600/y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626" y="1935162"/>
            <a:ext cx="4267200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29770" y="5135563"/>
            <a:ext cx="8672287" cy="94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ctr" anchorCtr="0" compatLnSpc="1">
            <a:prstTxWarp prst="textNoShape">
              <a:avLst/>
            </a:prstTxWarp>
          </a:bodyPr>
          <a:lstStyle>
            <a:lvl1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+mj-lt"/>
                <a:ea typeface="+mj-ea"/>
                <a:cs typeface="+mj-cs"/>
              </a:defRPr>
            </a:lvl1pPr>
            <a:lvl2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2pPr>
            <a:lvl3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3pPr>
            <a:lvl4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4pPr>
            <a:lvl5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5pPr>
            <a:lvl6pPr marL="457200"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6pPr>
            <a:lvl7pPr marL="914400"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7pPr>
            <a:lvl8pPr marL="1371600"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8pPr>
            <a:lvl9pPr marL="1828800"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dirty="0" smtClean="0"/>
              <a:t>Then…</a:t>
            </a:r>
          </a:p>
        </p:txBody>
      </p:sp>
    </p:spTree>
    <p:extLst>
      <p:ext uri="{BB962C8B-B14F-4D97-AF65-F5344CB8AC3E}">
        <p14:creationId xmlns:p14="http://schemas.microsoft.com/office/powerpoint/2010/main" val="280055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170" name="Picture 2" descr="http://www.tugberkugurlu.com/Content/images/Uploadedbyauthors/wlw/1934ffeb460c_FB47/you-need-some-tests-y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163" y="1152524"/>
            <a:ext cx="5572125" cy="417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05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B_SkylineTemplate">
  <a:themeElements>
    <a:clrScheme name="Skyline 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kylin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kyline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kyline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kyline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kyline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kyline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kyline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kyline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kyline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kyline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kyline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kyline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kyline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1e37aee8-73ad-441e-bced-8b530ad9291b">PowerPoint template with Microsoft Partner Network logo on it.</Description0>
    <_dlc_DocId xmlns="52ad97b0-86c1-49b5-b544-c488bf38e7c0">SAZVWXQSR7YH-3011-7</_dlc_DocId>
    <_dlc_DocIdUrl xmlns="52ad97b0-86c1-49b5-b544-c488bf38e7c0">
      <Url>https://my.skylinetechnologies.com/Support/SalesMarketingCenter/branding/_layouts/DocIdRedir.aspx?ID=SAZVWXQSR7YH-3011-7</Url>
      <Description>SAZVWXQSR7YH-3011-7</Description>
    </_dlc_DocIdUr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2E750987EE2543B234B3A674D6BE3D" ma:contentTypeVersion="105" ma:contentTypeDescription="Create a new document." ma:contentTypeScope="" ma:versionID="62fa037737ae31885dcb260bd5c7d1f2">
  <xsd:schema xmlns:xsd="http://www.w3.org/2001/XMLSchema" xmlns:xs="http://www.w3.org/2001/XMLSchema" xmlns:p="http://schemas.microsoft.com/office/2006/metadata/properties" xmlns:ns2="1e37aee8-73ad-441e-bced-8b530ad9291b" xmlns:ns3="52ad97b0-86c1-49b5-b544-c488bf38e7c0" targetNamespace="http://schemas.microsoft.com/office/2006/metadata/properties" ma:root="true" ma:fieldsID="ce0d2501b4c25830d7e1734de94951c7" ns2:_="" ns3:_="">
    <xsd:import namespace="1e37aee8-73ad-441e-bced-8b530ad9291b"/>
    <xsd:import namespace="52ad97b0-86c1-49b5-b544-c488bf38e7c0"/>
    <xsd:element name="properties">
      <xsd:complexType>
        <xsd:sequence>
          <xsd:element name="documentManagement">
            <xsd:complexType>
              <xsd:all>
                <xsd:element ref="ns2:Description0" minOccurs="0"/>
                <xsd:element ref="ns3:_dlc_DocId" minOccurs="0"/>
                <xsd:element ref="ns3:_dlc_DocIdUrl" minOccurs="0"/>
                <xsd:element ref="ns3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37aee8-73ad-441e-bced-8b530ad9291b" elementFormDefault="qualified">
    <xsd:import namespace="http://schemas.microsoft.com/office/2006/documentManagement/types"/>
    <xsd:import namespace="http://schemas.microsoft.com/office/infopath/2007/PartnerControls"/>
    <xsd:element name="Description0" ma:index="8" nillable="true" ma:displayName="Description" ma:internalName="Description0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ad97b0-86c1-49b5-b544-c488bf38e7c0" elementFormDefault="qualified">
    <xsd:import namespace="http://schemas.microsoft.com/office/2006/documentManagement/types"/>
    <xsd:import namespace="http://schemas.microsoft.com/office/infopath/2007/PartnerControls"/>
    <xsd:element name="_dlc_DocId" ma:index="9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0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1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068A067-F354-4585-8169-FC99DA836E1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9F5040E5-4564-49C1-9147-56F1700A1C56}">
  <ds:schemaRefs>
    <ds:schemaRef ds:uri="http://schemas.microsoft.com/office/2006/documentManagement/types"/>
    <ds:schemaRef ds:uri="http://www.w3.org/XML/1998/namespace"/>
    <ds:schemaRef ds:uri="1e37aee8-73ad-441e-bced-8b530ad9291b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purl.org/dc/terms/"/>
    <ds:schemaRef ds:uri="52ad97b0-86c1-49b5-b544-c488bf38e7c0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B03FC495-EB61-4A2C-B8E7-345CEB92DF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e37aee8-73ad-441e-bced-8b530ad9291b"/>
    <ds:schemaRef ds:uri="52ad97b0-86c1-49b5-b544-c488bf38e7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B6DBE1C9-0895-41F8-89A3-98DC40E912B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KB_SkylineTemplate</Template>
  <TotalTime>4644</TotalTime>
  <Words>1105</Words>
  <Application>Microsoft Office PowerPoint</Application>
  <PresentationFormat>Custom</PresentationFormat>
  <Paragraphs>297</Paragraphs>
  <Slides>57</Slides>
  <Notes>57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KB_SkylineTemplate</vt:lpstr>
      <vt:lpstr>PowerPoint Presentation</vt:lpstr>
      <vt:lpstr>Little about me</vt:lpstr>
      <vt:lpstr>What’s on Tap</vt:lpstr>
      <vt:lpstr>Do I Really Need To Be Doing Test-driven Development?</vt:lpstr>
      <vt:lpstr>Ever have to deal with Spaghetti Code?</vt:lpstr>
      <vt:lpstr>Ever inherit Legacy Code?</vt:lpstr>
      <vt:lpstr>Ever scared to make changes? </vt:lpstr>
      <vt:lpstr>If you answered yes to any of those questions</vt:lpstr>
      <vt:lpstr>PowerPoint Presentation</vt:lpstr>
      <vt:lpstr>Types of testing that are not keys to test-driven development</vt:lpstr>
      <vt:lpstr>Integration Testing</vt:lpstr>
      <vt:lpstr>Regression Testing</vt:lpstr>
      <vt:lpstr>User Acceptance Testing (UAT)</vt:lpstr>
      <vt:lpstr>Performance Testing</vt:lpstr>
      <vt:lpstr>Load Testing</vt:lpstr>
      <vt:lpstr>Stress Testing</vt:lpstr>
      <vt:lpstr>What is Test-driven Development?</vt:lpstr>
      <vt:lpstr>Unit Testing: Key to TDD</vt:lpstr>
      <vt:lpstr>What makes a good Unit Test?</vt:lpstr>
      <vt:lpstr>Automated and Repeatable</vt:lpstr>
      <vt:lpstr>Easy to implement</vt:lpstr>
      <vt:lpstr>Run on Demand at the Push of a Button</vt:lpstr>
      <vt:lpstr>Fast</vt:lpstr>
      <vt:lpstr>Isolated</vt:lpstr>
      <vt:lpstr>Important Concepts &amp; Strategies</vt:lpstr>
      <vt:lpstr>PowerPoint Presentation</vt:lpstr>
      <vt:lpstr>Arrange – Act - Assert</vt:lpstr>
      <vt:lpstr>SOLID Principles of Software Development</vt:lpstr>
      <vt:lpstr>Single Responsibility Principle</vt:lpstr>
      <vt:lpstr>Open Closed Principle</vt:lpstr>
      <vt:lpstr>Liskov Substitution Principle</vt:lpstr>
      <vt:lpstr>Interface Segregation Principle</vt:lpstr>
      <vt:lpstr>Dependency Inversion Principle</vt:lpstr>
      <vt:lpstr>Laying Out Your Solution For Unit Testing</vt:lpstr>
      <vt:lpstr>Example Solution Layout</vt:lpstr>
      <vt:lpstr>Naming Your Tests</vt:lpstr>
      <vt:lpstr>How I Name My Tests</vt:lpstr>
      <vt:lpstr>Resharper Live Template for Naming Tests</vt:lpstr>
      <vt:lpstr>Let’s Write Our First Unit Test - Together!</vt:lpstr>
      <vt:lpstr>Dependency Injection (DI)</vt:lpstr>
      <vt:lpstr>Inversion of Control (IoC)</vt:lpstr>
      <vt:lpstr>Non-programming Example of IoC</vt:lpstr>
      <vt:lpstr>What does implementing DI/IoC get me?</vt:lpstr>
      <vt:lpstr>Let’s Do Some DI/IoC - Together!</vt:lpstr>
      <vt:lpstr>Ruh roh!   Test is broken! </vt:lpstr>
      <vt:lpstr>Fakes/Stubs</vt:lpstr>
      <vt:lpstr>Mocks</vt:lpstr>
      <vt:lpstr>PowerPoint Presentation</vt:lpstr>
      <vt:lpstr>DI/IoC Tooling</vt:lpstr>
      <vt:lpstr>Lots of Available Tooling</vt:lpstr>
      <vt:lpstr>Let’s Implement DI/IoC with Tooling - Together!</vt:lpstr>
      <vt:lpstr>Resources</vt:lpstr>
      <vt:lpstr>Tools I Used and/or Talked About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kburnell</dc:creator>
  <cp:lastModifiedBy>kburnell</cp:lastModifiedBy>
  <cp:revision>133</cp:revision>
  <dcterms:created xsi:type="dcterms:W3CDTF">2012-04-03T13:40:37Z</dcterms:created>
  <dcterms:modified xsi:type="dcterms:W3CDTF">2012-04-16T02:46:36Z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  <property fmtid="{D5CDD505-2E9C-101B-9397-08002B2CF9AE}" pid="3" name="Project Phase">
    <vt:lpwstr>5</vt:lpwstr>
  </property>
  <property fmtid="{D5CDD505-2E9C-101B-9397-08002B2CF9AE}" pid="4" name="ContentTypeId">
    <vt:lpwstr>0x0101004D2E750987EE2543B234B3A674D6BE3D</vt:lpwstr>
  </property>
  <property fmtid="{D5CDD505-2E9C-101B-9397-08002B2CF9AE}" pid="5" name="_dlc_DocIdItemGuid">
    <vt:lpwstr>db3611c7-57b8-4268-92ec-f7788c73fd0e</vt:lpwstr>
  </property>
</Properties>
</file>